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sldIdLst>
    <p:sldId id="296" r:id="rId2"/>
    <p:sldId id="297" r:id="rId3"/>
    <p:sldId id="298" r:id="rId4"/>
    <p:sldId id="259" r:id="rId5"/>
    <p:sldId id="299" r:id="rId6"/>
    <p:sldId id="261" r:id="rId7"/>
    <p:sldId id="262" r:id="rId8"/>
    <p:sldId id="300" r:id="rId9"/>
    <p:sldId id="265" r:id="rId10"/>
    <p:sldId id="264" r:id="rId11"/>
    <p:sldId id="266" r:id="rId12"/>
    <p:sldId id="267" r:id="rId13"/>
    <p:sldId id="301" r:id="rId14"/>
    <p:sldId id="269" r:id="rId15"/>
    <p:sldId id="270" r:id="rId16"/>
    <p:sldId id="271" r:id="rId17"/>
    <p:sldId id="272" r:id="rId18"/>
    <p:sldId id="302" r:id="rId19"/>
    <p:sldId id="274" r:id="rId20"/>
    <p:sldId id="275" r:id="rId21"/>
    <p:sldId id="276" r:id="rId22"/>
    <p:sldId id="277" r:id="rId23"/>
    <p:sldId id="303" r:id="rId24"/>
    <p:sldId id="279" r:id="rId25"/>
    <p:sldId id="280" r:id="rId26"/>
    <p:sldId id="281" r:id="rId27"/>
    <p:sldId id="304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5" r:id="rId38"/>
    <p:sldId id="306" r:id="rId39"/>
    <p:sldId id="307" r:id="rId40"/>
    <p:sldId id="308" r:id="rId41"/>
    <p:sldId id="309" r:id="rId42"/>
    <p:sldId id="294" r:id="rId4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5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54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766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109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6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3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81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9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1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help.com/tools/top-40-static-code-analysis-tools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ox.uk.qateam.eu/04/epbva/" TargetMode="External"/><Relationship Id="rId4" Type="http://schemas.openxmlformats.org/officeDocument/2006/relationships/hyperlink" Target="https://lab.uk.qateam.eu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The Theory of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Testing Techniques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633"/>
            <a:ext cx="2950749" cy="525135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pic>
        <p:nvPicPr>
          <p:cNvPr id="9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12" y="1810561"/>
            <a:ext cx="3254694" cy="2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 rot="20738538">
            <a:off x="7161212" y="2188268"/>
            <a:ext cx="23622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2358138" y="1184376"/>
            <a:ext cx="7472551" cy="5673624"/>
            <a:chOff x="2358138" y="851388"/>
            <a:chExt cx="7472551" cy="5673624"/>
          </a:xfrm>
        </p:grpSpPr>
        <p:pic>
          <p:nvPicPr>
            <p:cNvPr id="185" name="Shape 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8138" y="851388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Shape 186"/>
            <p:cNvSpPr/>
            <p:nvPr/>
          </p:nvSpPr>
          <p:spPr>
            <a:xfrm>
              <a:off x="2620425" y="1122100"/>
              <a:ext cx="6950400" cy="5247450"/>
            </a:xfrm>
            <a:custGeom>
              <a:avLst/>
              <a:gdLst/>
              <a:ahLst/>
              <a:cxnLst/>
              <a:rect l="0" t="0" r="0" b="0"/>
              <a:pathLst>
                <a:path w="278016" h="209898" extrusionOk="0">
                  <a:moveTo>
                    <a:pt x="250822" y="0"/>
                  </a:moveTo>
                  <a:lnTo>
                    <a:pt x="185608" y="0"/>
                  </a:lnTo>
                  <a:lnTo>
                    <a:pt x="83431" y="94256"/>
                  </a:lnTo>
                  <a:lnTo>
                    <a:pt x="0" y="93992"/>
                  </a:lnTo>
                  <a:lnTo>
                    <a:pt x="264" y="209898"/>
                  </a:lnTo>
                  <a:lnTo>
                    <a:pt x="277752" y="209898"/>
                  </a:lnTo>
                  <a:lnTo>
                    <a:pt x="278016" y="792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Shape 200"/>
          <p:cNvGrpSpPr/>
          <p:nvPr/>
        </p:nvGrpSpPr>
        <p:grpSpPr>
          <a:xfrm>
            <a:off x="2383974" y="1143000"/>
            <a:ext cx="7480504" cy="5626958"/>
            <a:chOff x="1979621" y="589285"/>
            <a:chExt cx="8067843" cy="6125581"/>
          </a:xfrm>
        </p:grpSpPr>
        <p:pic>
          <p:nvPicPr>
            <p:cNvPr id="201" name="Shape 2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9621" y="589285"/>
              <a:ext cx="8067843" cy="6125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/>
            <p:nvPr/>
          </p:nvSpPr>
          <p:spPr>
            <a:xfrm>
              <a:off x="6301984" y="3209080"/>
              <a:ext cx="3681319" cy="3313250"/>
            </a:xfrm>
            <a:custGeom>
              <a:avLst/>
              <a:gdLst/>
              <a:ahLst/>
              <a:cxnLst/>
              <a:rect l="0" t="0" r="0" b="0"/>
              <a:pathLst>
                <a:path w="140054" h="132530" extrusionOk="0">
                  <a:moveTo>
                    <a:pt x="137739" y="0"/>
                  </a:moveTo>
                  <a:lnTo>
                    <a:pt x="58452" y="0"/>
                  </a:lnTo>
                  <a:lnTo>
                    <a:pt x="0" y="132530"/>
                  </a:lnTo>
                  <a:lnTo>
                    <a:pt x="140054" y="132530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Some of the most used Black Box testing techniques are: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Boundary Value Analysis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dirty="0"/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Black-Box Testing Techniques </a:t>
            </a:r>
            <a:endParaRPr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2824" y="2031298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Equivalence Partitioning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sz="quarter" idx="10"/>
          </p:nvPr>
        </p:nvSpPr>
        <p:spPr>
          <a:xfrm>
            <a:off x="760412" y="1300473"/>
            <a:ext cx="5751599" cy="8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partitioning: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Equivalence Partitioning?</a:t>
            </a:r>
            <a:endParaRPr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60412" y="2133600"/>
            <a:ext cx="8839200" cy="2008451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44000" tIns="72000" rIns="144000" bIns="720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Equivalence partitioning is a software testing technique that divides the input data of a software unit into partitions of equivalent data 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760412" y="4495800"/>
            <a:ext cx="7119707" cy="144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Test cases are designed to cover each partition at least once</a:t>
            </a:r>
            <a:endParaRPr dirty="0">
              <a:solidFill>
                <a:schemeClr val="tx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 aims to reduce the total number of test cases to a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feasible count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Exhaustive testing of all possible input / output values is usually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impossible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Equivalence Partitioning?</a:t>
            </a:r>
            <a:endParaRPr dirty="0"/>
          </a:p>
        </p:txBody>
      </p:sp>
      <p:sp>
        <p:nvSpPr>
          <p:cNvPr id="232" name="Shape 2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75" y="3429000"/>
            <a:ext cx="7347675" cy="30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5400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domain can be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formed of: 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Input field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Output field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precondition or post condition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Etc. - anything we're interested in testing</a:t>
            </a:r>
            <a:endParaRPr dirty="0"/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Input / Output Domains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7012" y="1219200"/>
            <a:ext cx="4165599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sz="quarter" idx="10"/>
          </p:nvPr>
        </p:nvSpPr>
        <p:spPr>
          <a:xfrm>
            <a:off x="227012" y="1395758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operation of equivalence partitioning is performed by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splitting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set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(domain)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into two or more </a:t>
            </a:r>
            <a:r>
              <a:rPr lang="en-US" dirty="0">
                <a:solidFill>
                  <a:schemeClr val="bg1"/>
                </a:solidFill>
              </a:rPr>
              <a:t>sub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sets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 the members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each subset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share some trait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common </a:t>
            </a:r>
            <a:endParaRPr dirty="0"/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trait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not shared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with the members of the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other subsets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Splitting Domains Into Partitions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625" y="3509200"/>
            <a:ext cx="31242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Boundary Value Analysis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8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sz="quarter" idx="10"/>
          </p:nvPr>
        </p:nvSpPr>
        <p:spPr>
          <a:xfrm>
            <a:off x="188816" y="16002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Conceptually, boundary value analysis is about testing the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edges of equivalence classes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When the members of an equivalence class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ordered 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Boundary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value analysis can be seen as an extension of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        equivalence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partitioning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rgbClr val="ECE9E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Boundary Value Analysis ?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412" y="4316603"/>
            <a:ext cx="3614814" cy="24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dirty="0"/>
              <a:t>Static Testing Techniques</a:t>
            </a:r>
            <a:endParaRPr lang="en-US" sz="2800" dirty="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6087" lvl="0" indent="-446087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dirty="0"/>
              <a:t>Dynamic Testing Techniques</a:t>
            </a:r>
          </a:p>
          <a:p>
            <a:pPr marL="750834" lvl="1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dirty="0"/>
              <a:t>Specification-based (</a:t>
            </a:r>
            <a:r>
              <a:rPr lang="en-US" dirty="0">
                <a:solidFill>
                  <a:schemeClr val="bg1"/>
                </a:solidFill>
              </a:rPr>
              <a:t>Black-Box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Testing Techniques</a:t>
            </a:r>
          </a:p>
          <a:p>
            <a:pPr marL="750834" lvl="1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dirty="0"/>
              <a:t>Structure-based (</a:t>
            </a:r>
            <a:r>
              <a:rPr lang="en-US" dirty="0">
                <a:solidFill>
                  <a:schemeClr val="bg1"/>
                </a:solidFill>
              </a:rPr>
              <a:t>White-Box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Testing Techniques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6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sz="quarter" idx="10"/>
          </p:nvPr>
        </p:nvSpPr>
        <p:spPr>
          <a:xfrm>
            <a:off x="379411" y="1219200"/>
            <a:ext cx="9314515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Many bugs occur due to careless usage of indexes, operators 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for example &lt; instead of &lt;= etc.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If a software can operate on the edge of its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    capabilities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it will almost certainly operate well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under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normal conditions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Should This Work?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8012" y="1828800"/>
            <a:ext cx="33146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sz="quarter" idx="10"/>
          </p:nvPr>
        </p:nvSpPr>
        <p:spPr>
          <a:xfrm>
            <a:off x="268201" y="1151124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point where the expected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of the system changes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values could be either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or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output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ranges of a software component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a Boundary Value?</a:t>
            </a:r>
            <a:endParaRPr dirty="0"/>
          </a:p>
        </p:txBody>
      </p:sp>
      <p:sp>
        <p:nvSpPr>
          <p:cNvPr id="280" name="Shape 28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Shape 283" descr="600px-Red_x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812" y="3396188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 descr="600px-Red_x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3396188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 descr="vali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1012" y="3091388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>
            <a:off x="2817812" y="4767788"/>
            <a:ext cx="6781800" cy="1455241"/>
            <a:chOff x="1066800" y="4572000"/>
            <a:chExt cx="6781800" cy="1455241"/>
          </a:xfrm>
        </p:grpSpPr>
        <p:grpSp>
          <p:nvGrpSpPr>
            <p:cNvPr id="287" name="Shape 287"/>
            <p:cNvGrpSpPr/>
            <p:nvPr/>
          </p:nvGrpSpPr>
          <p:grpSpPr>
            <a:xfrm>
              <a:off x="1143000" y="4572000"/>
              <a:ext cx="6629400" cy="1455241"/>
              <a:chOff x="1143000" y="4572000"/>
              <a:chExt cx="6629400" cy="1455241"/>
            </a:xfrm>
          </p:grpSpPr>
          <p:cxnSp>
            <p:nvCxnSpPr>
              <p:cNvPr id="288" name="Shape 288"/>
              <p:cNvCxnSpPr/>
              <p:nvPr/>
            </p:nvCxnSpPr>
            <p:spPr>
              <a:xfrm>
                <a:off x="1143000" y="5257800"/>
                <a:ext cx="6629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89" name="Shape 289"/>
              <p:cNvCxnSpPr/>
              <p:nvPr/>
            </p:nvCxnSpPr>
            <p:spPr>
              <a:xfrm rot="5400000">
                <a:off x="2362200" y="5257800"/>
                <a:ext cx="304800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 rot="5400000">
                <a:off x="6096000" y="5257800"/>
                <a:ext cx="304800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91" name="Shape 291"/>
              <p:cNvSpPr txBox="1"/>
              <p:nvPr/>
            </p:nvSpPr>
            <p:spPr>
              <a:xfrm>
                <a:off x="2286000" y="5257800"/>
                <a:ext cx="437940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Shape 292"/>
              <p:cNvSpPr txBox="1"/>
              <p:nvPr/>
            </p:nvSpPr>
            <p:spPr>
              <a:xfrm>
                <a:off x="5943600" y="5257800"/>
                <a:ext cx="69442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31</a:t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Shape 293"/>
              <p:cNvSpPr/>
              <p:nvPr/>
            </p:nvSpPr>
            <p:spPr>
              <a:xfrm rot="-5400000">
                <a:off x="1524000" y="4191000"/>
                <a:ext cx="457200" cy="1219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 rot="-5400000">
                <a:off x="6781800" y="4191000"/>
                <a:ext cx="457200" cy="1219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 rot="-5400000">
                <a:off x="4152900" y="2857500"/>
                <a:ext cx="457200" cy="3886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Shape 296"/>
            <p:cNvSpPr txBox="1"/>
            <p:nvPr/>
          </p:nvSpPr>
          <p:spPr>
            <a:xfrm>
              <a:off x="10668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…-2-1 0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26670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2 3 4 ….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4495800" y="5410200"/>
              <a:ext cx="1676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…28 29 30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65532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32 33 …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29702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56372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81518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4875212" y="6063188"/>
            <a:ext cx="25146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Days of a month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boundaries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that are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to the software aren't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    necessarily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apparent to an end user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but still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 checked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by the software tester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Every data structure has it’s limitations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Sub-Boundary Conditions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88" y="4120579"/>
            <a:ext cx="8660475" cy="2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Decision Table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tables testing connects combinations of conditions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with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actions that should occur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kind of bugs are we looking for?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Under some combination of conditions, a wrong action might </a:t>
            </a:r>
            <a:endParaRPr lang="en-US" sz="32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377888" marR="0" lvl="1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None/>
            </a:pP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occur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 Testing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sz="quarter" idx="10"/>
          </p:nvPr>
        </p:nvSpPr>
        <p:spPr>
          <a:xfrm>
            <a:off x="150812" y="1287600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Credit card example:</a:t>
            </a:r>
            <a:endParaRPr dirty="0"/>
          </a:p>
          <a:p>
            <a:pPr marL="835087"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</a:pPr>
            <a:r>
              <a:rPr lang="en-US" dirty="0"/>
              <a:t>If you are a new customer and you want to open a credit card account then there are three conditions first you will get a 15% discount on all your purchases today, second if you are an existing customer and you hold a loyalty card, you get a 10% discount and third if you have a coupon, you can get 20% off today (but it can’t be used with the ‘new customer’ discount). Discount amounts are added, if applicable.</a:t>
            </a:r>
            <a:endParaRPr dirty="0"/>
          </a:p>
        </p:txBody>
      </p:sp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Example: Decision Table Testing</a:t>
            </a:r>
            <a:endParaRPr sz="4000" b="1" i="0" u="none" strike="noStrike" cap="non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sz="quarter" idx="10"/>
          </p:nvPr>
        </p:nvSpPr>
        <p:spPr>
          <a:xfrm>
            <a:off x="260988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Credit card example:</a:t>
            </a:r>
            <a:endParaRPr dirty="0"/>
          </a:p>
          <a:p>
            <a:pPr marL="45720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Example: Decision Table Testing</a:t>
            </a:r>
            <a:endParaRPr sz="4000" b="1" i="0" u="none" strike="noStrike" cap="non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5" y="2504363"/>
            <a:ext cx="10988151" cy="28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State Transition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black-box test design technique in which test cases are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     designed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to execute valid and invalid state transitions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State Transition Testing?</a:t>
            </a:r>
            <a:endParaRPr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12" y="2587752"/>
            <a:ext cx="5576497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Diagram </a:t>
            </a:r>
            <a:r>
              <a:rPr lang="en-US" dirty="0"/>
              <a:t>Testing</a:t>
            </a:r>
            <a:endParaRPr dirty="0"/>
          </a:p>
        </p:txBody>
      </p:sp>
      <p:sp>
        <p:nvSpPr>
          <p:cNvPr id="362" name="Shape 36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50" y="1157414"/>
            <a:ext cx="8530526" cy="4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dirty="0">
                <a:ea typeface="Calibri"/>
                <a:cs typeface="Calibri"/>
                <a:sym typeface="Calibri"/>
              </a:rPr>
              <a:t>Graph of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0132" y="1295399"/>
            <a:ext cx="6724188" cy="5105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3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Each row in a state transition table  has four fields: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Current state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Event/condition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Action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New state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207" y="3657600"/>
            <a:ext cx="8685039" cy="2514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dist="35921" dir="2700000" algn="ctr" rotWithShape="0">
              <a:schemeClr val="dk2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We're looking for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situations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where the wrong action or the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wrong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new state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occurs in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response to a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particular event 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force us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consider combinations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states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with event/condition combinations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that we might have </a:t>
            </a:r>
            <a:endParaRPr lang="en-US" sz="3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forgotten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do we expect to find 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6212" y="3826654"/>
            <a:ext cx="2444123" cy="27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 use case is a description of a particular use of the system by </a:t>
            </a:r>
            <a:r>
              <a:rPr lang="en-US" dirty="0" smtClean="0"/>
              <a:t>   an </a:t>
            </a:r>
            <a:r>
              <a:rPr lang="en-US" dirty="0"/>
              <a:t>actor (a user of the system).</a:t>
            </a:r>
            <a:endParaRPr dirty="0"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Each use case describes the interactions the actor has with </a:t>
            </a:r>
            <a:r>
              <a:rPr lang="en-US"/>
              <a:t>the </a:t>
            </a:r>
            <a:r>
              <a:rPr lang="en-US" smtClean="0"/>
              <a:t>  system </a:t>
            </a:r>
            <a:r>
              <a:rPr lang="en-US" dirty="0"/>
              <a:t>in order to achieve a specific task (or, at least, produce something of value to the user).</a:t>
            </a:r>
            <a:endParaRPr dirty="0"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Actors are generally people but they may also be other systems.</a:t>
            </a:r>
            <a:endParaRPr dirty="0"/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25" y="1447800"/>
            <a:ext cx="7478775" cy="50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White-Box Testing Techniques</a:t>
            </a:r>
            <a:endParaRPr dirty="0"/>
          </a:p>
        </p:txBody>
      </p:sp>
      <p:sp>
        <p:nvSpPr>
          <p:cNvPr id="399" name="Shape 39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2372655" y="1231315"/>
            <a:ext cx="7581107" cy="5626685"/>
            <a:chOff x="1979612" y="609600"/>
            <a:chExt cx="8229600" cy="6248400"/>
          </a:xfrm>
        </p:grpSpPr>
        <p:pic>
          <p:nvPicPr>
            <p:cNvPr id="402" name="Shape 4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9612" y="609600"/>
              <a:ext cx="8229600" cy="6248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3" name="Shape 403"/>
            <p:cNvCxnSpPr/>
            <p:nvPr/>
          </p:nvCxnSpPr>
          <p:spPr>
            <a:xfrm rot="10800000" flipH="1">
              <a:off x="6308200" y="2590900"/>
              <a:ext cx="1843500" cy="105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4" name="Shape 404"/>
            <p:cNvCxnSpPr/>
            <p:nvPr/>
          </p:nvCxnSpPr>
          <p:spPr>
            <a:xfrm>
              <a:off x="8151812" y="2590800"/>
              <a:ext cx="0" cy="685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5" name="Shape 405"/>
            <p:cNvCxnSpPr/>
            <p:nvPr/>
          </p:nvCxnSpPr>
          <p:spPr>
            <a:xfrm flipH="1">
              <a:off x="4418012" y="2590799"/>
              <a:ext cx="1885902" cy="9144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6" name="Shape 406"/>
            <p:cNvCxnSpPr/>
            <p:nvPr/>
          </p:nvCxnSpPr>
          <p:spPr>
            <a:xfrm rot="10800000">
              <a:off x="2482427" y="3505200"/>
              <a:ext cx="1958559" cy="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7" name="Shape 407"/>
            <p:cNvCxnSpPr/>
            <p:nvPr/>
          </p:nvCxnSpPr>
          <p:spPr>
            <a:xfrm flipH="1">
              <a:off x="5370512" y="3276599"/>
              <a:ext cx="2781300" cy="32004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8" name="Shape 408"/>
            <p:cNvCxnSpPr/>
            <p:nvPr/>
          </p:nvCxnSpPr>
          <p:spPr>
            <a:xfrm rot="10800000">
              <a:off x="2482427" y="3505200"/>
              <a:ext cx="0" cy="2971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9" name="Shape 409"/>
            <p:cNvCxnSpPr/>
            <p:nvPr/>
          </p:nvCxnSpPr>
          <p:spPr>
            <a:xfrm rot="10800000">
              <a:off x="2459400" y="6477125"/>
              <a:ext cx="2937300" cy="1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>
            <a:picLocks noGrp="1"/>
          </p:cNvPicPr>
          <p:nvPr>
            <p:ph type="body" sz="quarter" idx="10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4812" y="1151121"/>
            <a:ext cx="8382585" cy="544199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Experience Based White-Box Testing</a:t>
            </a:r>
            <a:endParaRPr dirty="0"/>
          </a:p>
        </p:txBody>
      </p:sp>
      <p:sp>
        <p:nvSpPr>
          <p:cNvPr id="414" name="Shape 41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sz="quarter" idx="10"/>
          </p:nvPr>
        </p:nvSpPr>
        <p:spPr>
          <a:xfrm>
            <a:off x="188815" y="2362200"/>
            <a:ext cx="5294399" cy="243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Statement Coverage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Branch/Decision Coverage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Path Coverage</a:t>
            </a:r>
            <a:endParaRPr dirty="0"/>
          </a:p>
        </p:txBody>
      </p:sp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Structure Based White-Box Testing Metrics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 l="2683" t="5746" r="4400" b="3155"/>
          <a:stretch/>
        </p:blipFill>
        <p:spPr>
          <a:xfrm>
            <a:off x="6528817" y="1524000"/>
            <a:ext cx="5404104" cy="492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Static testing tool (validator):  </a:t>
            </a:r>
            <a:r>
              <a:rPr lang="en-US" sz="3200" u="sng" dirty="0">
                <a:solidFill>
                  <a:schemeClr val="hlink"/>
                </a:solidFill>
                <a:hlinkClick r:id="rId2"/>
              </a:rPr>
              <a:t>https://validator.w3.org/</a:t>
            </a:r>
            <a:endParaRPr lang="en-US" sz="3200" dirty="0"/>
          </a:p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Top 40 Static Analysis tools: </a:t>
            </a:r>
            <a:r>
              <a:rPr lang="en-US" sz="3200" u="sng" dirty="0">
                <a:solidFill>
                  <a:schemeClr val="hlink"/>
                </a:solidFill>
                <a:hlinkClick r:id="rId3"/>
              </a:rPr>
              <a:t>http://www.softwaretestinghelp.com/tools/top-40-static-code-analysis-tools/</a:t>
            </a:r>
            <a:endParaRPr lang="en-US" sz="3200" dirty="0"/>
          </a:p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Demo test environments: </a:t>
            </a:r>
          </a:p>
          <a:p>
            <a:pPr marL="609493" lvl="1" indent="-29256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https://lab.uk.qateam.eu/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https://box.uk.qateam.eu/04/epbva/</a:t>
            </a: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25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5865812" y="1151121"/>
            <a:ext cx="634972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instance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product.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Code execution is mandatory.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vs. Dynamic Techniques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5865812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lvl="0" indent="-304746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Static tests</a:t>
            </a:r>
            <a:endParaRPr dirty="0"/>
          </a:p>
          <a:p>
            <a:pPr marL="609493" lvl="1" indent="-231606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Aim to find problems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design </a:t>
            </a:r>
            <a:r>
              <a:rPr lang="en-US" dirty="0"/>
              <a:t>or concept of the prod.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Code is NOT being executed.</a:t>
            </a:r>
            <a:endParaRPr dirty="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175" y="3973025"/>
            <a:ext cx="4508475" cy="25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85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Static Testing Techniques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2256700" y="1184376"/>
            <a:ext cx="7472551" cy="5673624"/>
            <a:chOff x="2256700" y="778875"/>
            <a:chExt cx="7472551" cy="5673624"/>
          </a:xfrm>
        </p:grpSpPr>
        <p:pic>
          <p:nvPicPr>
            <p:cNvPr id="154" name="Shape 1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6700" y="778875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Shape 155"/>
            <p:cNvCxnSpPr/>
            <p:nvPr/>
          </p:nvCxnSpPr>
          <p:spPr>
            <a:xfrm>
              <a:off x="2501625" y="924075"/>
              <a:ext cx="43629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" name="Shape 156"/>
            <p:cNvCxnSpPr/>
            <p:nvPr/>
          </p:nvCxnSpPr>
          <p:spPr>
            <a:xfrm>
              <a:off x="6856412" y="914400"/>
              <a:ext cx="8100" cy="1382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7" name="Shape 157"/>
            <p:cNvCxnSpPr/>
            <p:nvPr/>
          </p:nvCxnSpPr>
          <p:spPr>
            <a:xfrm flipH="1">
              <a:off x="4418012" y="2286000"/>
              <a:ext cx="2438400" cy="1219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" name="Shape 158"/>
            <p:cNvCxnSpPr/>
            <p:nvPr/>
          </p:nvCxnSpPr>
          <p:spPr>
            <a:xfrm rot="10800000">
              <a:off x="2513012" y="3505200"/>
              <a:ext cx="1927973" cy="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9" name="Shape 159"/>
            <p:cNvCxnSpPr/>
            <p:nvPr/>
          </p:nvCxnSpPr>
          <p:spPr>
            <a:xfrm>
              <a:off x="2491103" y="914400"/>
              <a:ext cx="21909" cy="2590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sz="quarter" idx="10"/>
          </p:nvPr>
        </p:nvSpPr>
        <p:spPr>
          <a:xfrm>
            <a:off x="989012" y="1162301"/>
            <a:ext cx="4724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Reviews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human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investigator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the primary defect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finder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366218" y="1146041"/>
            <a:ext cx="5294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Static Analysis</a:t>
            </a:r>
            <a:endParaRPr dirty="0">
              <a:solidFill>
                <a:schemeClr val="tx1"/>
              </a:solidFill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Testing is done by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code review tools</a:t>
            </a:r>
            <a:endParaRPr sz="3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3429000"/>
            <a:ext cx="407831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26" y="3352800"/>
            <a:ext cx="4315752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Dynamic Testing Techniques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>
            <a:picLocks noGrp="1"/>
          </p:cNvPicPr>
          <p:nvPr>
            <p:ph type="body" sz="quarter" idx="10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94012" y="1143000"/>
            <a:ext cx="6770749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White-Box vs. Black-Box Testing</a:t>
            </a: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919</Words>
  <Application>Microsoft Office PowerPoint</Application>
  <PresentationFormat>Custom</PresentationFormat>
  <Paragraphs>179</Paragraphs>
  <Slides>42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Testing Techniques</vt:lpstr>
      <vt:lpstr>Table of Contents</vt:lpstr>
      <vt:lpstr>Graph of contents</vt:lpstr>
      <vt:lpstr>Static vs. Dynamic Techniques</vt:lpstr>
      <vt:lpstr>PowerPoint Presentation</vt:lpstr>
      <vt:lpstr>Static Testing Techniques</vt:lpstr>
      <vt:lpstr>Static Testing Techniques</vt:lpstr>
      <vt:lpstr>PowerPoint Presentation</vt:lpstr>
      <vt:lpstr>White-Box vs. Black-Box Testing</vt:lpstr>
      <vt:lpstr>Dynamic Testing Techniques</vt:lpstr>
      <vt:lpstr>Black Box Testing Techniques</vt:lpstr>
      <vt:lpstr>Black-Box Testing Techniques </vt:lpstr>
      <vt:lpstr>PowerPoint Presentation</vt:lpstr>
      <vt:lpstr>What is Equivalence Partitioning?</vt:lpstr>
      <vt:lpstr>Why Equivalence Partitioning?</vt:lpstr>
      <vt:lpstr>Input / Output Domains</vt:lpstr>
      <vt:lpstr>Splitting Domains Into Partitions</vt:lpstr>
      <vt:lpstr>PowerPoint Presentation</vt:lpstr>
      <vt:lpstr>What Is Boundary Value Analysis ?</vt:lpstr>
      <vt:lpstr>Why Should This Work?</vt:lpstr>
      <vt:lpstr>What is a Boundary Value?</vt:lpstr>
      <vt:lpstr>Sub-Boundary Conditions</vt:lpstr>
      <vt:lpstr>PowerPoint Presentation</vt:lpstr>
      <vt:lpstr>Decision Table Testing</vt:lpstr>
      <vt:lpstr>Example: Decision Table Testing</vt:lpstr>
      <vt:lpstr>Example: Decision Table Testing</vt:lpstr>
      <vt:lpstr>PowerPoint Presentation</vt:lpstr>
      <vt:lpstr>What is State Transition Testing?</vt:lpstr>
      <vt:lpstr>State Diagram Testing</vt:lpstr>
      <vt:lpstr>State Transition Tables</vt:lpstr>
      <vt:lpstr>What do we expect to find ?</vt:lpstr>
      <vt:lpstr>Use-Case Testing</vt:lpstr>
      <vt:lpstr>Use-Case Testing</vt:lpstr>
      <vt:lpstr>White-Box Testing Techniques</vt:lpstr>
      <vt:lpstr>Experience Based White-Box Testing</vt:lpstr>
      <vt:lpstr>Structure Based White-Box Testing Metrics</vt:lpstr>
      <vt:lpstr>Useful Links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Techniques</dc:title>
  <dc:creator>Asus</dc:creator>
  <cp:lastModifiedBy>Nina's PC</cp:lastModifiedBy>
  <cp:revision>19</cp:revision>
  <dcterms:modified xsi:type="dcterms:W3CDTF">2018-11-25T14:16:40Z</dcterms:modified>
</cp:coreProperties>
</file>